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0" r:id="rId3"/>
    <p:sldId id="286" r:id="rId4"/>
    <p:sldId id="287" r:id="rId5"/>
    <p:sldId id="288" r:id="rId6"/>
    <p:sldId id="289" r:id="rId7"/>
    <p:sldId id="290" r:id="rId8"/>
    <p:sldId id="295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27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27/02/2023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27/02/2023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27/02/2023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27/02/2023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539" y="1100963"/>
            <a:ext cx="9800492" cy="197048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Bookman Old Style" pitchFamily="18" charset="0"/>
              </a:rPr>
              <a:t>BÀI </a:t>
            </a:r>
            <a:r>
              <a:rPr lang="en-US" smtClean="0">
                <a:latin typeface="Bookman Old Style" pitchFamily="18" charset="0"/>
              </a:rPr>
              <a:t>22</a:t>
            </a:r>
            <a:r>
              <a:rPr lang="en-US">
                <a:latin typeface="Bookman Old Style" pitchFamily="18" charset="0"/>
              </a:rPr>
              <a:t/>
            </a:r>
            <a:br>
              <a:rPr lang="en-US">
                <a:latin typeface="Bookman Old Style" pitchFamily="18" charset="0"/>
              </a:rPr>
            </a:br>
            <a:r>
              <a:rPr lang="en-US">
                <a:latin typeface="Bookman Old Style" pitchFamily="18" charset="0"/>
              </a:rPr>
              <a:t>KIỂU DỮ LIỆU DANH </a:t>
            </a:r>
            <a:r>
              <a:rPr lang="en-US" smtClean="0">
                <a:latin typeface="Bookman Old Style" pitchFamily="18" charset="0"/>
              </a:rPr>
              <a:t>SÁCH</a:t>
            </a:r>
            <a:endParaRPr lang="en-US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87606" y="2189777"/>
            <a:ext cx="9632870" cy="238026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thể duyệt lần lượt các phần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danh sách bằng lệnh for kết hợp với vùng giá trị của lệnh range( ).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7569" y="248531"/>
            <a:ext cx="12004431" cy="66094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Giải thích các lệnh ở mỗi câu sau thực hiện công việc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S = 0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for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(len(A)):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if   A[i] &gt; 0:  S = S + A[i]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C = 0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for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(len(A)):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if A[i] &gt; 0:  C = C + 1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Cho dãy các số nguyên A, viết chương trinh in ra các số chẵn của A.</a:t>
            </a:r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1026" name="Picture 2" descr="Ghim của eimi ( 에이미 )💫 trên 問號?? | Dễ thương, Hì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55" y="1633610"/>
            <a:ext cx="4231270" cy="34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5109" y="266673"/>
            <a:ext cx="9154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THÊM PHẦN </a:t>
            </a:r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DANH SÁCH</a:t>
            </a:r>
            <a:endParaRPr lang="en-US" sz="400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7453" y="1095765"/>
            <a:ext cx="10738339" cy="56185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Python có những lệnh đặc biệt để thêm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 vào một danh sách. Các lệnh này được thiết kế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kiểu dữ liệu danh sách và còn được gọi là phương thức (method) của danh sách.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dụ. Thêm phần tử vào cuối danh sách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 = [1,2]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A.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append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[1, 2, 10]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73723" y="1325219"/>
            <a:ext cx="10550770" cy="35073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Python có một số lệnh dành riêng (phương thức) cho dữ liệu kiểu danh sách. Cú pháp các lệnh đó như sau: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&lt;danh sách&gt;.&lt;phương thức&gt;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Lệnh thêm phần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cuối danh sách là &lt;danh sách&gt;.append( )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59878" y="1908700"/>
            <a:ext cx="9753600" cy="43245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thêm một phần tử vào danh sách A bằng lệnh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append()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 độ dài danh sách A thay đổi như thế nào?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 sách A sẽ như thế nào sau các lệnh sau?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 = [2,4,10,1,0]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A. append (100)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del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(A[1])</a:t>
            </a:r>
            <a:endParaRPr lang="en-US" sz="2800"/>
          </a:p>
        </p:txBody>
      </p:sp>
      <p:pic>
        <p:nvPicPr>
          <p:cNvPr id="2050" name="Picture 2" descr="Ghim của eimi ( 에이미 )💫 trên 問號?? | Dễ thương, Hì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06" y="152813"/>
            <a:ext cx="2165594" cy="17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2296" y="574144"/>
            <a:ext cx="3875100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THỰC HÀNH</a:t>
            </a:r>
            <a:endParaRPr lang="en-US" sz="4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2707" y="1949364"/>
            <a:ext cx="11113477" cy="44607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tạo, nhập dữ liệu, thêm phần tử cho danh sách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 số n từ bàn phím, sau đó nhập danh sách n tên các bạn lớp em và in ra danh sách các tên đó, mỗi tên trên một dòng.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trình yêu cầu nhập số tự nhiên n, sau đó nhập từ tên trong danh sách, dùng phương thức append( ) để đưa dần vào danh sách.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vùng giá trị của lệnh range(n) bắt đầu từ 0 nên trong thông báo nhập cần viết là str(i+1) để bắt đầu từ 1.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547" y="2439688"/>
            <a:ext cx="437812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trình có thể như sau:</a:t>
            </a:r>
            <a:endParaRPr lang="en-US" sz="280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47" t="17632" r="45435" b="10307"/>
          <a:stretch/>
        </p:blipFill>
        <p:spPr>
          <a:xfrm>
            <a:off x="4582669" y="1184031"/>
            <a:ext cx="7609331" cy="527135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487607" y="2987787"/>
            <a:ext cx="2101755" cy="750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36894" y="164994"/>
            <a:ext cx="10761785" cy="2349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2.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 một dãy số từ bàn phím. Tính tổng, trung bình của dãy và in dãy số trên một hàng ngang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dẫn.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 tự nhiệm vụ 1, chỉ khác là nhập số nguyên nên dùng lệnh int( ) để chuyển đổi dữ liệu.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78" t="16909" r="55233" b="43890"/>
          <a:stretch/>
        </p:blipFill>
        <p:spPr>
          <a:xfrm>
            <a:off x="2552132" y="2801815"/>
            <a:ext cx="7528608" cy="40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1491" y="290119"/>
            <a:ext cx="3121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5566" y="1667213"/>
            <a:ext cx="10433538" cy="31668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nl-NL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lệnh xóa phần tử cuối cùng của danh sách A bằng lệnh del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nl-NL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thêm một phần tử vào đầu danh sách được không? Nếu có thì nêu cách thực hiện</a:t>
            </a:r>
            <a:r>
              <a:rPr lang="nl-NL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nl-NL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nl-NL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 số A. Viết chương trình tính giá trị và chỉ số của phần tử lớn nhất của A. Tương tự với bài </a:t>
            </a:r>
            <a:r>
              <a:rPr lang="nl-NL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 tìm phần tử nhỏ nhất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=""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444139"/>
            <a:ext cx="10872650" cy="122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Đọc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sau đây và cho biết kết quả in ra màn hình. Em hãy soạn thảo và chạy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để kiểm tra dự đoán của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C9BA00-7098-4895-9A76-962346ED0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t="3007" r="57841" b="75770"/>
          <a:stretch/>
        </p:blipFill>
        <p:spPr>
          <a:xfrm>
            <a:off x="2424544" y="3330039"/>
            <a:ext cx="6411024" cy="225136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034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1. Kiểu dữ liệu danh sách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837" y="1274275"/>
            <a:ext cx="10808677" cy="55845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1.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các lệnh sau để tìm hiểu kiểu dữ liệu danh sách.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[1,2,3,4,5]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&gt;&gt;&gt;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B=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[1.5, 2, "Python", "List", 0]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38375" algn="l"/>
              </a:tabLs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A[0]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38375" algn="l"/>
              </a:tabLs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38375" algn="l"/>
              </a:tabLs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B[2]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38375" algn="l"/>
              </a:tabLs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"Python”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  <a:tabLst>
                <a:tab pos="2238375" algn="l"/>
              </a:tabLs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thể truy cập từng phần tử của danh sách thông qua chỉ số. Chỉ số của list đánh số từ 0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884F2C-92E2-4232-BB77-E9683C107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0" t="18368" r="77159" b="73749"/>
          <a:stretch/>
        </p:blipFill>
        <p:spPr>
          <a:xfrm>
            <a:off x="6553200" y="2092036"/>
            <a:ext cx="4519772" cy="1094509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="" xmlns:a16="http://schemas.microsoft.com/office/drawing/2014/main" id="{705115A2-C518-4824-A551-94E0737B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37" y="1444139"/>
            <a:ext cx="4494218" cy="6478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các số nguyên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="" xmlns:a16="http://schemas.microsoft.com/office/drawing/2014/main" id="{A1BECB89-268A-408A-99FE-FBD559AB974D}"/>
              </a:ext>
            </a:extLst>
          </p:cNvPr>
          <p:cNvSpPr txBox="1">
            <a:spLocks/>
          </p:cNvSpPr>
          <p:nvPr/>
        </p:nvSpPr>
        <p:spPr>
          <a:xfrm>
            <a:off x="853637" y="3385801"/>
            <a:ext cx="4494218" cy="6478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các số nhỏ hơn 100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2C6A7EC-CB5C-42BE-A8DF-B4F15CE9C59F}"/>
              </a:ext>
            </a:extLst>
          </p:cNvPr>
          <p:cNvCxnSpPr>
            <a:stCxn id="11" idx="3"/>
          </p:cNvCxnSpPr>
          <p:nvPr/>
        </p:nvCxnSpPr>
        <p:spPr>
          <a:xfrm>
            <a:off x="5347855" y="1768088"/>
            <a:ext cx="1205345" cy="434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DFBE582C-2E96-4656-AB07-2AC14EC1AA68}"/>
              </a:ext>
            </a:extLst>
          </p:cNvPr>
          <p:cNvCxnSpPr>
            <a:stCxn id="12" idx="3"/>
            <a:endCxn id="9" idx="1"/>
          </p:cNvCxnSpPr>
          <p:nvPr/>
        </p:nvCxnSpPr>
        <p:spPr>
          <a:xfrm flipV="1">
            <a:off x="5347855" y="2639291"/>
            <a:ext cx="1205345" cy="1070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=""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2788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Thanh muốn tính trung bình cộng của nhiệt độ trung bình các ngày trong tuần. Thanh đã viết được đoạn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từ bàn phím nhiệt độ trung bình của bảy ngày trong tuần vào một danh sách (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Em hãy giúp bạn Thanh viết tiếp những câu lệnh còn thiếu vào chỗ trống để máy tính đưa ra màn hình kết quả cần có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5D845B-84C8-4C10-BBE4-5AFB9F091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9" t="3209" r="59546" b="79004"/>
          <a:stretch/>
        </p:blipFill>
        <p:spPr>
          <a:xfrm>
            <a:off x="2564335" y="3773480"/>
            <a:ext cx="7063329" cy="22041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Content Placeholder 13">
            <a:extLst>
              <a:ext uri="{FF2B5EF4-FFF2-40B4-BE49-F238E27FC236}">
                <a16:creationId xmlns="" xmlns:a16="http://schemas.microsoft.com/office/drawing/2014/main" id="{9EDA9F08-D8C3-436B-AC21-755392E8CB3D}"/>
              </a:ext>
            </a:extLst>
          </p:cNvPr>
          <p:cNvSpPr txBox="1">
            <a:spLocks/>
          </p:cNvSpPr>
          <p:nvPr/>
        </p:nvSpPr>
        <p:spPr>
          <a:xfrm>
            <a:off x="1458783" y="6061365"/>
            <a:ext cx="9274432" cy="5862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6. C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tính nhiệt độ trung bình của bảy ngày trong tuần</a:t>
            </a:r>
          </a:p>
        </p:txBody>
      </p:sp>
    </p:spTree>
    <p:extLst>
      <p:ext uri="{BB962C8B-B14F-4D97-AF65-F5344CB8AC3E}">
        <p14:creationId xmlns:p14="http://schemas.microsoft.com/office/powerpoint/2010/main" val="18599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437E5E-B7F8-44CB-8B09-39337E37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t="3209" r="58182" b="75366"/>
          <a:stretch/>
        </p:blipFill>
        <p:spPr>
          <a:xfrm>
            <a:off x="2410691" y="1371599"/>
            <a:ext cx="6968836" cy="24955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89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=""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2788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đặt cạnh trạm thu phí đường cao tốc ghi nhận nhiều thông tin, trong đó có mảng số nhận dạng loại ô tô đi qua. Mỗi loại ô tô được mã hóa thành một số nguyên dương. Cho dãy số, mỗi số là mã hóa về loại của một ô tô đi qua trạm thu phí. Em hãy viết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dãy số mã hóa xe vào từ bàn phím và đưa ra màn hình số loại xe khác nhau đã được nhận dạng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="" xmlns:a16="http://schemas.microsoft.com/office/drawing/2014/main" id="{9EDA9F08-D8C3-436B-AC21-755392E8CB3D}"/>
              </a:ext>
            </a:extLst>
          </p:cNvPr>
          <p:cNvSpPr txBox="1">
            <a:spLocks/>
          </p:cNvSpPr>
          <p:nvPr/>
        </p:nvSpPr>
        <p:spPr>
          <a:xfrm>
            <a:off x="348342" y="3877984"/>
            <a:ext cx="1258291" cy="5415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="" xmlns:a16="http://schemas.microsoft.com/office/drawing/2014/main" id="{EAD677FF-B988-4B63-8ED6-2A604F01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54152"/>
              </p:ext>
            </p:extLst>
          </p:nvPr>
        </p:nvGraphicFramePr>
        <p:xfrm>
          <a:off x="2751113" y="4148742"/>
          <a:ext cx="6689769" cy="1575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5447">
                  <a:extLst>
                    <a:ext uri="{9D8B030D-6E8A-4147-A177-3AD203B41FA5}">
                      <a16:colId xmlns="" xmlns:a16="http://schemas.microsoft.com/office/drawing/2014/main" val="212324613"/>
                    </a:ext>
                  </a:extLst>
                </a:gridCol>
                <a:gridCol w="2674322">
                  <a:extLst>
                    <a:ext uri="{9D8B030D-6E8A-4147-A177-3AD203B41FA5}">
                      <a16:colId xmlns="" xmlns:a16="http://schemas.microsoft.com/office/drawing/2014/main" val="4028622465"/>
                    </a:ext>
                  </a:extLst>
                </a:gridCol>
              </a:tblGrid>
              <a:tr h="744498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2937294"/>
                  </a:ext>
                </a:extLst>
              </a:tr>
              <a:tr h="831361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2 4 2 5 4 4 5 2 5 4 5 5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2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68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4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=""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536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 đây, những câu nào đúng?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ngôn ngữ lập trình bậc cao đều có kiểu dữ liệu để lưu trữ một dãy hữu hạn các phần tử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ngôn ngữ lập trình Python, dữ liệu kiểu danh sách là một dãy hữu hạn các phần tử cho phép truy cập đến từng phần tử của nó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bắt buộc các phần tử của một danh sách phải có cùng một kiểu dữ liệu.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khởi tạo một danh sách trong Python bằng ghép gán trong c</a:t>
            </a:r>
            <a:r>
              <a:rPr lang="vi-VN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thể nhập các phần tử của danh sách từ bàn phím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chỉ cung cấp những hàm sau đây để xử lí danh sách: append(), pop(), insert(), sort(), clear().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E3E37404-C054-46C2-AEA7-95C27EADE303}"/>
              </a:ext>
            </a:extLst>
          </p:cNvPr>
          <p:cNvSpPr/>
          <p:nvPr/>
        </p:nvSpPr>
        <p:spPr>
          <a:xfrm>
            <a:off x="316671" y="1638641"/>
            <a:ext cx="403765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4CA359F-6D01-4DC1-BE5B-0AEF943E9AB4}"/>
              </a:ext>
            </a:extLst>
          </p:cNvPr>
          <p:cNvSpPr/>
          <p:nvPr/>
        </p:nvSpPr>
        <p:spPr>
          <a:xfrm>
            <a:off x="348338" y="2687776"/>
            <a:ext cx="413663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31631" y="1095604"/>
            <a:ext cx="10175630" cy="4937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Khởi tạo kiểu dữ liệu danh sách trong Python: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&lt;tên list&gt; = [&lt;v</a:t>
            </a:r>
            <a:r>
              <a:rPr lang="en-US" sz="3600" baseline="-25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&gt;, &lt;v</a:t>
            </a:r>
            <a:r>
              <a:rPr lang="en-US" sz="3600" baseline="-25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&gt;,..., &lt;V</a:t>
            </a:r>
            <a:r>
              <a:rPr lang="en-US" sz="3600" baseline="-25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&gt;]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Trong đó: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giá trị &lt;V</a:t>
            </a:r>
            <a:r>
              <a:rPr lang="en-US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có thể có kiểu dữ liệu khác nhau (số nguyên, số thực, xâu kí tự....).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Danh sách của Python có thể gồm các phần tử có kiểu dữ liệu khác nhau.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3080" y="313899"/>
            <a:ext cx="11468669" cy="62995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2.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các lệnh sau để biết cách thay đổi hoặc xoá phần tử của danh sách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 = [1,2,3,4,5]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len(A)    </a:t>
            </a:r>
            <a:r>
              <a:rPr lang="en-US" sz="280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tính độ dài danh sách</a:t>
            </a:r>
            <a:endParaRPr lang="en-US" sz="280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A[1]  =  "One"                                              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48895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Thay đổi giá trị của từng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 bằng lệnh gán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[1, 'One', 3, 4, 5]   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 del để xóa một phần tử của danh sách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80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(A[4])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[1, 'One', 3, 4]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84738" y="1025267"/>
            <a:ext cx="9941169" cy="51418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sát các lệnh sau để biết cách tạo danh sách rỗng (có độ dài 0) và các phép toán ghép danh sách (phép +).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[ ]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A02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[1,2] + [3,4,5,6]  # ghép hai danh sách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[1, 2, 3, 4, 5, 6]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84739" y="1264578"/>
            <a:ext cx="10456984" cy="45970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List là kiểu dữ liệu danh sách (dãy, mảng) trong Python. Tạo list bằng lệnh gán với các phần tử trong cặp dấu ngoặc []. Các phần tử của danh sách có thể có các kiểu dữ liệu khác nhau. Truy cập hoặc thay đổi giá trị của từng phần tử thông qua chỉ số: &lt;danh sách&gt;[&lt;chỉ số&gt;]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Chỉ số của danh sách bắt dầu từ 0 đến len( ) – 1, trong đó len( ) là lệnh tính độ dài danh sách.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9594" y="1369039"/>
            <a:ext cx="10128006" cy="51418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Cho danh sách A = [1, 0, “One”, 9, 15, “Two”, True, False]. Hãy cho biết giá trị các phần tử: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A[0]             b) A[2]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A[7]             d) A[len(A)]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Giả sử A là một danh sách các số, mỗi lệnh sau thực hiện gì?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48895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 = A  + [10]             b) del </a:t>
            </a:r>
            <a:r>
              <a:rPr lang="en-US" sz="280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(A[0])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A = [100] + A             d) A = A[1] *25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1" b="9476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4775" y="0"/>
            <a:ext cx="1498979" cy="14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83876" y="1165146"/>
            <a:ext cx="6096000" cy="309724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các lệnh sau để biết cách dùng lệnh for duyệt lần lượt các phần tử của một danh sách.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9707" y="407350"/>
            <a:ext cx="11301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DUYỆT CÁC PHẦN TỬ CỦA 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 SÁCH 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9707" y="1115236"/>
            <a:ext cx="10480431" cy="57547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1.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Duyệt và in ra từng phần tử của danh sách.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 = [1,2,3,4,5]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for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(len(A)):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print </a:t>
            </a:r>
            <a:r>
              <a:rPr lang="en-US" sz="280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(A[i], end = “ ")        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dụ 2.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Duyệt và in một phần của danh sách.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 = [3, 2, 1, 5, 6, 10, 7, 12, 18]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for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(2,5):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(A[i], end = “ “)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1 5 6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311</TotalTime>
  <Words>1588</Words>
  <Application>Microsoft Office PowerPoint</Application>
  <PresentationFormat>Custom</PresentationFormat>
  <Paragraphs>115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Nature Illustration 16x9</vt:lpstr>
      <vt:lpstr>BÀI 22 KIỂU DỮ LIỆU DANH SÁCH</vt:lpstr>
      <vt:lpstr>1. Kiểu dữ liệu danh sách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BÀI TẬP</vt:lpstr>
      <vt:lpstr>PowerPoint Presentation</vt:lpstr>
      <vt:lpstr>BÀI TẬP</vt:lpstr>
      <vt:lpstr>BÀI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KIỂU DỮ LIỆU DANH SÁCH – XỬ LÍ DANH SÁCH</dc:title>
  <dc:creator>HoangThanh Tam</dc:creator>
  <cp:lastModifiedBy>Windows User</cp:lastModifiedBy>
  <cp:revision>17</cp:revision>
  <dcterms:created xsi:type="dcterms:W3CDTF">2022-01-18T11:55:35Z</dcterms:created>
  <dcterms:modified xsi:type="dcterms:W3CDTF">2023-02-27T08:31:57Z</dcterms:modified>
</cp:coreProperties>
</file>